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5" r:id="rId2"/>
    <p:sldId id="266" r:id="rId3"/>
    <p:sldId id="257" r:id="rId4"/>
    <p:sldId id="267" r:id="rId5"/>
    <p:sldId id="258" r:id="rId6"/>
    <p:sldId id="268" r:id="rId7"/>
    <p:sldId id="269" r:id="rId8"/>
    <p:sldId id="259" r:id="rId9"/>
    <p:sldId id="27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3F8C3-06B6-4C7A-9C0E-46C9A89E3EC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03D8-FEE3-4C46-9F6D-977878E2BA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82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82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08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089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08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36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5482452-2113-4AF5-91C3-53579ED3842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6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7.wa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8.wa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6858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Basic of C Programming</a:t>
            </a:r>
            <a:endParaRPr lang="en-US" sz="4400" b="1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01000" y="5715000"/>
            <a:ext cx="1143000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124200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sz="4400" b="1" cap="all" spc="250" dirty="0">
                <a:solidFill>
                  <a:schemeClr val="tx2"/>
                </a:solidFill>
              </a:rPr>
              <a:t>Concept of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Basic Structure of C Programming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6002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#include&lt;</a:t>
            </a:r>
            <a:r>
              <a:rPr lang="en-US" sz="2400" b="1" dirty="0" err="1" smtClean="0">
                <a:solidFill>
                  <a:srgbClr val="FF0000"/>
                </a:solidFill>
              </a:rPr>
              <a:t>stdio.h</a:t>
            </a:r>
            <a:r>
              <a:rPr lang="en-US" sz="24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#include&lt;</a:t>
            </a:r>
            <a:r>
              <a:rPr lang="en-US" sz="2400" b="1" dirty="0" err="1" smtClean="0">
                <a:solidFill>
                  <a:srgbClr val="FF0000"/>
                </a:solidFill>
              </a:rPr>
              <a:t>conio.h</a:t>
            </a:r>
            <a:r>
              <a:rPr lang="en-US" sz="2400" b="1" dirty="0" smtClean="0">
                <a:solidFill>
                  <a:srgbClr val="FF0000"/>
                </a:solidFill>
              </a:rPr>
              <a:t>&gt;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</a:rPr>
              <a:t>void main()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int a, b;			</a:t>
            </a:r>
            <a:r>
              <a:rPr lang="en-US" sz="2400" b="1" dirty="0" smtClean="0">
                <a:solidFill>
                  <a:srgbClr val="7030A0"/>
                </a:solidFill>
              </a:rPr>
              <a:t>//variable declaration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	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a = 100;			</a:t>
            </a:r>
            <a:r>
              <a:rPr lang="en-US" sz="2400" b="1" dirty="0" smtClean="0">
                <a:solidFill>
                  <a:srgbClr val="7030A0"/>
                </a:solidFill>
              </a:rPr>
              <a:t>//variable assignment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	b = 200;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}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305800" y="60198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Variables in </a:t>
            </a:r>
            <a:r>
              <a:rPr lang="en-US" sz="3600" b="1" dirty="0" smtClean="0">
                <a:solidFill>
                  <a:srgbClr val="C00000"/>
                </a:solidFill>
              </a:rPr>
              <a:t>C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86868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A </a:t>
            </a:r>
            <a:r>
              <a:rPr lang="en-US" sz="2400" b="1" dirty="0"/>
              <a:t>variable</a:t>
            </a:r>
            <a:r>
              <a:rPr lang="en-US" sz="2400" dirty="0"/>
              <a:t> is a name of the memory location. </a:t>
            </a: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It </a:t>
            </a:r>
            <a:r>
              <a:rPr lang="en-US" sz="2400" dirty="0"/>
              <a:t>is used to store data. </a:t>
            </a: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Its </a:t>
            </a:r>
            <a:r>
              <a:rPr lang="en-US" sz="2400" dirty="0"/>
              <a:t>value can be </a:t>
            </a:r>
            <a:r>
              <a:rPr lang="en-US" sz="2400" dirty="0" smtClean="0"/>
              <a:t>changed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It </a:t>
            </a:r>
            <a:r>
              <a:rPr lang="en-US" sz="2400" dirty="0"/>
              <a:t>can be reused many </a:t>
            </a:r>
            <a:r>
              <a:rPr lang="en-US" sz="2400" dirty="0" smtClean="0"/>
              <a:t>times. </a:t>
            </a: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type variable_list</a:t>
            </a:r>
            <a:r>
              <a:rPr lang="en-US" sz="2400" b="1" dirty="0" smtClean="0">
                <a:solidFill>
                  <a:srgbClr val="FF0000"/>
                </a:solidFill>
              </a:rPr>
              <a:t>;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 algn="just"/>
            <a:endParaRPr lang="en-US" sz="2400" dirty="0"/>
          </a:p>
          <a:p>
            <a:pPr marL="342900" indent="-342900" algn="just"/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example of </a:t>
            </a:r>
            <a:r>
              <a:rPr lang="en-US" sz="2400" dirty="0" smtClean="0"/>
              <a:t>the </a:t>
            </a:r>
            <a:r>
              <a:rPr lang="en-US" sz="2400" dirty="0" smtClean="0"/>
              <a:t>variable is given below –</a:t>
            </a:r>
          </a:p>
          <a:p>
            <a:pPr lvl="1" algn="just"/>
            <a:r>
              <a:rPr lang="en-US" sz="2400" b="1" i="1" dirty="0" smtClean="0"/>
              <a:t>a</a:t>
            </a:r>
            <a:r>
              <a:rPr lang="en-US" sz="2400" b="1" i="1" dirty="0" smtClean="0"/>
              <a:t>;  </a:t>
            </a:r>
          </a:p>
          <a:p>
            <a:pPr lvl="1" algn="just"/>
            <a:r>
              <a:rPr lang="en-US" sz="2400" b="1" i="1" dirty="0" smtClean="0"/>
              <a:t>b</a:t>
            </a:r>
            <a:r>
              <a:rPr lang="en-US" sz="2400" b="1" i="1" dirty="0" smtClean="0"/>
              <a:t>;  </a:t>
            </a:r>
          </a:p>
          <a:p>
            <a:pPr lvl="1" algn="just"/>
            <a:r>
              <a:rPr lang="en-US" sz="2400" b="1" i="1" dirty="0" smtClean="0"/>
              <a:t>c</a:t>
            </a:r>
            <a:r>
              <a:rPr lang="en-US" sz="2400" b="1" i="1" dirty="0" smtClean="0"/>
              <a:t>; </a:t>
            </a:r>
            <a:endParaRPr lang="en-US" sz="2400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153400" y="58674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5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Declaring a Variables </a:t>
            </a:r>
            <a:r>
              <a:rPr lang="en-US" sz="3600" b="1" dirty="0">
                <a:solidFill>
                  <a:srgbClr val="C00000"/>
                </a:solidFill>
              </a:rPr>
              <a:t>in </a:t>
            </a:r>
            <a:r>
              <a:rPr lang="en-US" sz="3600" b="1" dirty="0" smtClean="0">
                <a:solidFill>
                  <a:srgbClr val="C00000"/>
                </a:solidFill>
              </a:rPr>
              <a:t>C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34167"/>
            <a:ext cx="8686800" cy="2985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/>
              <a:t>example of declaring the variable is given below –</a:t>
            </a:r>
          </a:p>
          <a:p>
            <a:pPr lvl="1" algn="just"/>
            <a:r>
              <a:rPr lang="en-US" sz="2400" b="1" i="1" dirty="0" smtClean="0"/>
              <a:t>int a;  </a:t>
            </a:r>
          </a:p>
          <a:p>
            <a:pPr lvl="1" algn="just"/>
            <a:r>
              <a:rPr lang="en-US" sz="2400" b="1" i="1" dirty="0" smtClean="0"/>
              <a:t>float b;  </a:t>
            </a:r>
          </a:p>
          <a:p>
            <a:pPr lvl="1" algn="just"/>
            <a:r>
              <a:rPr lang="en-US" sz="2400" b="1" i="1" dirty="0" smtClean="0"/>
              <a:t>char c; </a:t>
            </a:r>
            <a:endParaRPr lang="en-US" sz="2400" b="1" i="1" dirty="0" smtClean="0"/>
          </a:p>
          <a:p>
            <a:pPr lvl="1" algn="just"/>
            <a:endParaRPr lang="en-US" sz="2400" b="1" i="1" dirty="0" smtClean="0"/>
          </a:p>
          <a:p>
            <a:pPr marL="342900" indent="-342900" algn="just"/>
            <a:r>
              <a:rPr lang="en-US" sz="2400" b="1" dirty="0" smtClean="0"/>
              <a:t>Note:</a:t>
            </a:r>
            <a:r>
              <a:rPr lang="en-US" sz="2400" b="1" i="1" dirty="0" smtClean="0"/>
              <a:t> </a:t>
            </a:r>
            <a:r>
              <a:rPr lang="en-US" sz="2400" dirty="0"/>
              <a:t>Here, a, b, c are variables. The int, float, char are the data types</a:t>
            </a:r>
            <a:r>
              <a:rPr lang="en-US" sz="2400" dirty="0" smtClean="0"/>
              <a:t>.</a:t>
            </a:r>
          </a:p>
          <a:p>
            <a:pPr marL="342900" indent="-342900" algn="just"/>
            <a:endParaRPr lang="en-US" sz="20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3810000"/>
            <a:ext cx="457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#include&lt;</a:t>
            </a:r>
            <a:r>
              <a:rPr lang="en-US" b="1" dirty="0" err="1" smtClean="0">
                <a:solidFill>
                  <a:srgbClr val="FF0000"/>
                </a:solidFill>
              </a:rPr>
              <a:t>stdio.h</a:t>
            </a:r>
            <a:r>
              <a:rPr lang="en-US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#include&lt;</a:t>
            </a:r>
            <a:r>
              <a:rPr lang="en-US" b="1" dirty="0" err="1" smtClean="0">
                <a:solidFill>
                  <a:srgbClr val="FF0000"/>
                </a:solidFill>
              </a:rPr>
              <a:t>conio.h</a:t>
            </a:r>
            <a:r>
              <a:rPr lang="en-US" b="1" dirty="0" smtClean="0">
                <a:solidFill>
                  <a:srgbClr val="FF0000"/>
                </a:solidFill>
              </a:rPr>
              <a:t>&gt;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void main()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7030A0"/>
                </a:solidFill>
              </a:rPr>
              <a:t>//variable declaration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int a, b;				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5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Rules for defining </a:t>
            </a:r>
            <a:r>
              <a:rPr lang="en-US" sz="3600" b="1" dirty="0" smtClean="0">
                <a:solidFill>
                  <a:srgbClr val="C00000"/>
                </a:solidFill>
              </a:rPr>
              <a:t>variables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871008"/>
            <a:ext cx="85344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variable can have alphabets, digits, and underscore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variable name can start with the alphabet, and underscore only. It can't start with a digit.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 smtClean="0"/>
              <a:t>whitespace is allowed within the variable name.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 smtClean="0"/>
              <a:t>variable name must not be any reserved word or keyword, e.g. int, float, etc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153400" y="5867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01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Valid &amp; Invalid </a:t>
            </a:r>
            <a:r>
              <a:rPr lang="en-US" sz="3600" b="1" dirty="0" smtClean="0">
                <a:solidFill>
                  <a:srgbClr val="C00000"/>
                </a:solidFill>
              </a:rPr>
              <a:t>variables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89080"/>
            <a:ext cx="85344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 smtClean="0"/>
              <a:t>Valid </a:t>
            </a:r>
            <a:r>
              <a:rPr lang="en-US" sz="2400" b="1" i="1" dirty="0" smtClean="0"/>
              <a:t>variable names - </a:t>
            </a:r>
          </a:p>
          <a:p>
            <a:pPr lvl="1" algn="just"/>
            <a:r>
              <a:rPr lang="en-US" sz="2400" i="1" dirty="0" smtClean="0"/>
              <a:t>int a;  </a:t>
            </a:r>
          </a:p>
          <a:p>
            <a:pPr lvl="1" algn="just"/>
            <a:r>
              <a:rPr lang="en-US" sz="2400" i="1" dirty="0" smtClean="0"/>
              <a:t>int _ab;  </a:t>
            </a:r>
          </a:p>
          <a:p>
            <a:pPr lvl="1" algn="just"/>
            <a:r>
              <a:rPr lang="en-US" sz="2400" i="1" dirty="0" smtClean="0"/>
              <a:t>int a30; </a:t>
            </a:r>
          </a:p>
          <a:p>
            <a:pPr lvl="1" algn="just"/>
            <a:endParaRPr lang="en-US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 smtClean="0"/>
              <a:t>Invalid variable names - </a:t>
            </a:r>
          </a:p>
          <a:p>
            <a:pPr lvl="1" algn="just"/>
            <a:r>
              <a:rPr lang="en-US" sz="2400" i="1" dirty="0" smtClean="0"/>
              <a:t>int </a:t>
            </a:r>
            <a:r>
              <a:rPr lang="en-US" sz="2400" i="1" dirty="0" smtClean="0"/>
              <a:t>2a;  </a:t>
            </a:r>
            <a:endParaRPr lang="en-US" sz="2400" i="1" dirty="0" smtClean="0"/>
          </a:p>
          <a:p>
            <a:pPr lvl="1" algn="just"/>
            <a:r>
              <a:rPr lang="en-US" sz="2400" i="1" dirty="0" smtClean="0"/>
              <a:t>int a b;  </a:t>
            </a:r>
          </a:p>
          <a:p>
            <a:pPr lvl="1" algn="just"/>
            <a:r>
              <a:rPr lang="en-US" sz="2400" i="1" dirty="0" smtClean="0"/>
              <a:t>int </a:t>
            </a:r>
            <a:r>
              <a:rPr lang="en-US" sz="2400" i="1" dirty="0" smtClean="0"/>
              <a:t>long</a:t>
            </a:r>
            <a:r>
              <a:rPr lang="en-US" sz="2400" i="1" dirty="0"/>
              <a:t>;</a:t>
            </a:r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01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Value assignment to a variable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447800"/>
            <a:ext cx="8534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 smtClean="0"/>
              <a:t>Value assignment -</a:t>
            </a:r>
            <a:endParaRPr lang="en-US" sz="2400" b="1" i="1" dirty="0" smtClean="0"/>
          </a:p>
          <a:p>
            <a:pPr lvl="1" algn="just"/>
            <a:r>
              <a:rPr lang="en-US" sz="2400" i="1" dirty="0" smtClean="0"/>
              <a:t>int </a:t>
            </a:r>
            <a:r>
              <a:rPr lang="en-US" sz="2400" i="1" dirty="0" smtClean="0"/>
              <a:t>a = 100;  </a:t>
            </a:r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2362200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#include&lt;</a:t>
            </a:r>
            <a:r>
              <a:rPr lang="en-US" sz="2000" b="1" dirty="0" err="1" smtClean="0">
                <a:solidFill>
                  <a:srgbClr val="FF0000"/>
                </a:solidFill>
              </a:rPr>
              <a:t>stdio.h</a:t>
            </a:r>
            <a:r>
              <a:rPr lang="en-US" sz="20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#include&lt;</a:t>
            </a:r>
            <a:r>
              <a:rPr lang="en-US" sz="2000" b="1" dirty="0" err="1" smtClean="0">
                <a:solidFill>
                  <a:srgbClr val="FF0000"/>
                </a:solidFill>
              </a:rPr>
              <a:t>conio.h</a:t>
            </a:r>
            <a:r>
              <a:rPr lang="en-US" sz="2000" b="1" dirty="0" smtClean="0">
                <a:solidFill>
                  <a:srgbClr val="FF0000"/>
                </a:solidFill>
              </a:rPr>
              <a:t>&gt;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void main()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7030A0"/>
                </a:solidFill>
              </a:rPr>
              <a:t>//variable declaration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	int a, b;			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7030A0"/>
                </a:solidFill>
              </a:rPr>
              <a:t>//value assignment</a:t>
            </a:r>
            <a:endParaRPr lang="en-US" sz="2000" b="1" dirty="0">
              <a:solidFill>
                <a:srgbClr val="7030A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a = 100;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b = 200;	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7848600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01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Types of Variables in </a:t>
            </a:r>
            <a:r>
              <a:rPr lang="en-US" sz="3600" b="1" dirty="0" smtClean="0">
                <a:solidFill>
                  <a:srgbClr val="C00000"/>
                </a:solidFill>
              </a:rPr>
              <a:t>C -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7886700" cy="3164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There are many types of variables in c -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i="1" dirty="0" smtClean="0"/>
              <a:t>local variable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i="1" dirty="0" smtClean="0"/>
              <a:t>global variable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i="1" dirty="0" smtClean="0"/>
              <a:t>static variable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i="1" dirty="0" smtClean="0"/>
              <a:t>automatic variable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i="1" dirty="0" smtClean="0"/>
              <a:t>external variable</a:t>
            </a:r>
            <a:endParaRPr lang="en-US" sz="24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01000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15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Thank you…</a:t>
            </a:r>
            <a:endParaRPr lang="en-US" sz="4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924800" y="5638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66</TotalTime>
  <Words>247</Words>
  <Application>Microsoft Office PowerPoint</Application>
  <PresentationFormat>On-screen Show (4:3)</PresentationFormat>
  <Paragraphs>94</Paragraphs>
  <Slides>9</Slides>
  <Notes>6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Civic</vt:lpstr>
      <vt:lpstr>Basic of C Programming</vt:lpstr>
      <vt:lpstr>Basic Structure of C Programming</vt:lpstr>
      <vt:lpstr>Variables in C -</vt:lpstr>
      <vt:lpstr>Declaring a Variables in C -</vt:lpstr>
      <vt:lpstr>Rules for defining variables -</vt:lpstr>
      <vt:lpstr>Valid &amp; Invalid variables -</vt:lpstr>
      <vt:lpstr>Value assignment to a variable -</vt:lpstr>
      <vt:lpstr>Types of Variables in C -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C Programming</dc:title>
  <dc:creator>CK</dc:creator>
  <cp:lastModifiedBy>CK</cp:lastModifiedBy>
  <cp:revision>11</cp:revision>
  <dcterms:created xsi:type="dcterms:W3CDTF">2020-11-12T13:09:03Z</dcterms:created>
  <dcterms:modified xsi:type="dcterms:W3CDTF">2020-11-12T14:15:43Z</dcterms:modified>
</cp:coreProperties>
</file>